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8" r:id="rId5"/>
    <p:sldId id="262" r:id="rId6"/>
    <p:sldId id="258" r:id="rId7"/>
    <p:sldId id="269" r:id="rId8"/>
    <p:sldId id="273" r:id="rId9"/>
    <p:sldId id="259" r:id="rId10"/>
    <p:sldId id="272" r:id="rId11"/>
    <p:sldId id="271" r:id="rId12"/>
    <p:sldId id="270" r:id="rId13"/>
    <p:sldId id="278" r:id="rId14"/>
    <p:sldId id="277" r:id="rId15"/>
    <p:sldId id="276" r:id="rId16"/>
    <p:sldId id="275" r:id="rId17"/>
    <p:sldId id="274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F80"/>
    <a:srgbClr val="B2B4BB"/>
    <a:srgbClr val="333F4C"/>
    <a:srgbClr val="C20019"/>
    <a:srgbClr val="002060"/>
    <a:srgbClr val="489AA3"/>
    <a:srgbClr val="C4DFE2"/>
    <a:srgbClr val="94CACF"/>
    <a:srgbClr val="DB6977"/>
    <a:srgbClr val="652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6D584-2448-41F0-BFFA-F20FA2128DC5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55951-6C4F-44F3-926E-B7593494B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4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55951-6C4F-44F3-926E-B7593494B1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8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2E4D7-8321-B6C6-066F-D937CCE41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67697C-358C-887E-B4BF-41BBBFEC1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701AF-9628-7E83-12B8-963ACE99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34E-15D8-4635-AE0D-F40F273063E8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EAC70-DC43-7ECF-B010-07637FBF5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27A50-9D0D-ED83-A6BC-0287074E5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5DE3-2E7C-42E9-B20F-1576A8C9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1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4F095-18E7-A7E5-6E49-E51D165A0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7AAF09-D47F-D872-8033-AFEA46F7D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17BFD-EC2B-3ED6-73BA-0A4EE573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34E-15D8-4635-AE0D-F40F273063E8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C9852-4277-11F9-355F-1E949291D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83547-7A01-9AD0-3361-6326617B2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5DE3-2E7C-42E9-B20F-1576A8C9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8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8DB43-1109-55CD-5ADE-33664F91EF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C0750A-A4EE-75A8-1DBB-DF7571706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34DCF-33D4-16F3-C83B-FEC955028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34E-15D8-4635-AE0D-F40F273063E8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43410-F2A2-F627-39BF-6778C25AD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C1072-7347-5BF0-DF95-1553DDB50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5DE3-2E7C-42E9-B20F-1576A8C9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2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7844B-2187-BF41-D08D-5C3D563DF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7F0BD-55BB-6B44-A443-537594323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CFB1F-D79C-D2A9-655B-3C8D807DD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34E-15D8-4635-AE0D-F40F273063E8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B6D64-D54B-2C4E-142A-63E73D1F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61FAE-FB32-E580-54A9-F49C43FD0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5DE3-2E7C-42E9-B20F-1576A8C9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1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6F0D6-D09B-E736-9612-D7C971595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6A02A-9B34-1D14-2BAC-AB2BA0105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3458B-9246-D67E-C1ED-DDC7BD396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34E-15D8-4635-AE0D-F40F273063E8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EBBB4-9FD7-F2FC-70E2-26EC394CF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D1EEC-3139-68E1-DC9F-5CDD6C4CD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5DE3-2E7C-42E9-B20F-1576A8C9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4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9D89E-6573-1CFC-7344-7805AFF45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4062C-7CAD-D9E9-BE00-E5155749F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8AAD1-9DDD-029F-F359-87D4E3CFF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3BD76-D178-F2E3-A581-36C2F9A58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34E-15D8-4635-AE0D-F40F273063E8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B1F62-9AF6-F29F-0712-3AC647405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74BB-04E1-727C-EF0D-4E0CE278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5DE3-2E7C-42E9-B20F-1576A8C9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6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3285D-2C8C-23C9-0C9E-D3A54E753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6EF36-55B1-1444-6822-D99DD0A21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89BB6-6262-C316-C1D0-AED303A63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043521-C4C4-C0B9-2D8F-E67279B94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11E81-A5C2-E598-9CA8-14B2475C4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BB0AA6-ADFF-77C1-3E29-3132A093D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34E-15D8-4635-AE0D-F40F273063E8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C5B8FC-C7A4-2325-00D7-D651B568E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D69A6F-81AA-71BD-362E-522D65390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5DE3-2E7C-42E9-B20F-1576A8C9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0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055D1-3318-7243-F23C-1292FE20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B4403-91A9-121E-525A-49554F86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34E-15D8-4635-AE0D-F40F273063E8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BB604-8039-E9C6-AEC1-66FB03CB2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E3F88D-F462-B1E6-79E1-A712D98F5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5DE3-2E7C-42E9-B20F-1576A8C9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7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8E6299-53DD-26C6-F844-F7E20015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34E-15D8-4635-AE0D-F40F273063E8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F5FFD7-3BD8-B602-D2EB-23A231E8E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A63B6-A609-2095-09C0-BAFB6ACA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5DE3-2E7C-42E9-B20F-1576A8C9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0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B0A53-E017-CB9D-2096-394A0065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7CD6B-7915-D8B8-ABBA-73555EC69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4AEA5-1D0B-2B4C-0370-D2067D435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4939E-6AE3-3308-36A6-88267802B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34E-15D8-4635-AE0D-F40F273063E8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F7C03-956D-6373-59CF-16B82B541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83DF7-31DA-4CBA-5577-62AA0A21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5DE3-2E7C-42E9-B20F-1576A8C9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1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0EEAE-9259-EE19-0F54-8327FF069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80052-F905-BD3A-5FF7-D092F1E130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62B1A-2300-0499-5D43-8FF45E6D6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9F198-30EC-DAC7-AFE4-9EA361F34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34E-15D8-4635-AE0D-F40F273063E8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2405C-29DC-9561-A020-95EF1C832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C0557-FC7F-FA45-2E84-4F9972636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5DE3-2E7C-42E9-B20F-1576A8C9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E7E05E-BDC1-AFF8-41C0-36E135611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CA9C7-BF17-FE06-A35D-83589036B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CD7E6-CF35-234E-B525-F7F42C5F4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3FE34E-15D8-4635-AE0D-F40F273063E8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4363B-8972-A3C3-6F5E-7BC910D4B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A0CC8-8E3E-2672-E139-26F027F06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D95DE3-2E7C-42E9-B20F-1576A8C9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0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svg"/><Relationship Id="rId7" Type="http://schemas.openxmlformats.org/officeDocument/2006/relationships/hyperlink" Target="https://youtu.be/0JIn4015d6M?list=PLN0oCHU1v8zhIEN69iBIdJLi6VQOpc_0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uZ6f_hfv_nw" TargetMode="External"/><Relationship Id="rId5" Type="http://schemas.openxmlformats.org/officeDocument/2006/relationships/hyperlink" Target="https://youtu.be/Kl6R92zxLic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7178997B-2EC2-BE71-4E14-409B0BC7F9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20" y="5525105"/>
            <a:ext cx="5127119" cy="8891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6625DB-B08C-D785-DC00-E9264F8CC8D4}"/>
              </a:ext>
            </a:extLst>
          </p:cNvPr>
          <p:cNvSpPr txBox="1"/>
          <p:nvPr/>
        </p:nvSpPr>
        <p:spPr>
          <a:xfrm>
            <a:off x="2264076" y="1408556"/>
            <a:ext cx="919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Build a Stronger Association!</a:t>
            </a:r>
            <a:br>
              <a:rPr lang="en-US" sz="4800">
                <a:solidFill>
                  <a:srgbClr val="333F4C"/>
                </a:solidFill>
                <a:latin typeface="Lato Black" panose="020F0502020204030203" pitchFamily="34" charset="0"/>
              </a:rPr>
            </a:br>
            <a:endParaRPr lang="en-US" sz="4800">
              <a:solidFill>
                <a:srgbClr val="333F4C"/>
              </a:solidFill>
              <a:latin typeface="Lato Black" panose="020F0502020204030203" pitchFamily="34" charset="0"/>
            </a:endParaRPr>
          </a:p>
          <a:p>
            <a:pPr algn="ctr"/>
            <a:endParaRPr lang="en-US" sz="4800">
              <a:solidFill>
                <a:srgbClr val="333F4C"/>
              </a:solidFill>
              <a:latin typeface="Lato Black" panose="020F0502020204030203" pitchFamily="34" charset="0"/>
            </a:endParaRPr>
          </a:p>
          <a:p>
            <a:pPr algn="ctr"/>
            <a:endParaRPr lang="en-US" sz="3200">
              <a:solidFill>
                <a:srgbClr val="333F4C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64DCDC5-77A0-8A01-A84A-C415BFA91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2011" y="3348695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Membership Recruitment and Retention </a:t>
            </a:r>
            <a:br>
              <a:rPr lang="en-US" sz="280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80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Tools to Help You Succeed</a:t>
            </a:r>
          </a:p>
        </p:txBody>
      </p:sp>
    </p:spTree>
    <p:extLst>
      <p:ext uri="{BB962C8B-B14F-4D97-AF65-F5344CB8AC3E}">
        <p14:creationId xmlns:p14="http://schemas.microsoft.com/office/powerpoint/2010/main" val="1574564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0A4F3-C7AA-1804-753A-8224898BD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C8270A-C3E3-C50C-E09A-F3204177F7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907024"/>
            <a:ext cx="12192000" cy="950976"/>
          </a:xfrm>
          <a:prstGeom prst="rect">
            <a:avLst/>
          </a:prstGeom>
          <a:solidFill>
            <a:srgbClr val="105F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8E88DC2-28D5-655D-2B76-76A6BCB01C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275" y="6192012"/>
            <a:ext cx="2676525" cy="38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EF4165-4E98-B65E-07A4-75E9A1350E4B}"/>
              </a:ext>
            </a:extLst>
          </p:cNvPr>
          <p:cNvSpPr txBox="1"/>
          <p:nvPr/>
        </p:nvSpPr>
        <p:spPr>
          <a:xfrm>
            <a:off x="868194" y="3753803"/>
            <a:ext cx="2036368" cy="66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DARK GREY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R: 51 G: 63 B: 76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#333F4C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A7FA3-E47A-FE2F-D569-AB53526F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48" y="190007"/>
            <a:ext cx="7315199" cy="854118"/>
          </a:xfrm>
        </p:spPr>
        <p:txBody>
          <a:bodyPr/>
          <a:lstStyle/>
          <a:p>
            <a:r>
              <a:rPr lang="en-US"/>
              <a:t>Reach out, cont.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0321E-1476-413C-C377-073D26C25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71" y="1167288"/>
            <a:ext cx="9658859" cy="3880773"/>
          </a:xfrm>
        </p:spPr>
        <p:txBody>
          <a:bodyPr>
            <a:noAutofit/>
          </a:bodyPr>
          <a:lstStyle/>
          <a:p>
            <a:pPr lvl="1"/>
            <a:r>
              <a:rPr lang="en-US" sz="2400"/>
              <a:t>Utilize your membership committee to engage with the members/nonmembers to attend meetings/education.</a:t>
            </a:r>
          </a:p>
          <a:p>
            <a:pPr lvl="1"/>
            <a:r>
              <a:rPr lang="en-US" sz="2400"/>
              <a:t>Create a Welcome Committee – or have it as part of the Membership Committee</a:t>
            </a:r>
          </a:p>
          <a:p>
            <a:pPr lvl="3"/>
            <a:r>
              <a:rPr lang="en-US" sz="2400"/>
              <a:t>Welcome new members and help establish an </a:t>
            </a:r>
            <a:br>
              <a:rPr lang="en-US" sz="2400"/>
            </a:br>
            <a:r>
              <a:rPr lang="en-US" sz="2400"/>
              <a:t>immediate sense of belonging.</a:t>
            </a:r>
          </a:p>
          <a:p>
            <a:pPr lvl="3"/>
            <a:r>
              <a:rPr lang="en-US" sz="2400"/>
              <a:t>Ask newcomers where they work, what brought them to the meeting, and what they do.</a:t>
            </a:r>
          </a:p>
          <a:p>
            <a:pPr lvl="3"/>
            <a:r>
              <a:rPr lang="en-US" sz="2400"/>
              <a:t>Introduce new members to a veteran member.</a:t>
            </a:r>
          </a:p>
          <a:p>
            <a:pPr lvl="3"/>
            <a:r>
              <a:rPr lang="en-US" sz="2400"/>
              <a:t>Observe new members throughout the event and </a:t>
            </a:r>
            <a:br>
              <a:rPr lang="en-US" sz="2400"/>
            </a:br>
            <a:r>
              <a:rPr lang="en-US" sz="2400"/>
              <a:t>work to enhance engagement. </a:t>
            </a:r>
          </a:p>
          <a:p>
            <a:pPr lvl="3"/>
            <a:r>
              <a:rPr lang="en-US" sz="2400"/>
              <a:t>Making that personal connection with them will help them to be engaged</a:t>
            </a:r>
          </a:p>
          <a:p>
            <a:pPr lvl="3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6213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46555-D1FF-6254-09C7-2490E11D0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1162C4-7AF5-A000-B6D9-D9A0483304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907024"/>
            <a:ext cx="12192000" cy="950976"/>
          </a:xfrm>
          <a:prstGeom prst="rect">
            <a:avLst/>
          </a:prstGeom>
          <a:solidFill>
            <a:srgbClr val="105F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556FC125-F6B8-7FBD-CE66-D58FAC783B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275" y="6192012"/>
            <a:ext cx="2676525" cy="38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8F0D78-ED52-478B-3395-94C6742B3FEF}"/>
              </a:ext>
            </a:extLst>
          </p:cNvPr>
          <p:cNvSpPr txBox="1"/>
          <p:nvPr/>
        </p:nvSpPr>
        <p:spPr>
          <a:xfrm>
            <a:off x="868194" y="3753803"/>
            <a:ext cx="2036368" cy="66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DARK GREY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R: 51 G: 63 B: 76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#333F4C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2EED2-E672-3EFC-D1FF-DE69EF5B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05" y="562665"/>
            <a:ext cx="8596668" cy="801189"/>
          </a:xfrm>
        </p:spPr>
        <p:txBody>
          <a:bodyPr/>
          <a:lstStyle/>
          <a:p>
            <a:r>
              <a:rPr lang="en-US"/>
              <a:t>Observe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6611D-CDCB-D127-A6B6-DAFD1C4CB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194" y="1441161"/>
            <a:ext cx="8596668" cy="5286103"/>
          </a:xfrm>
        </p:spPr>
        <p:txBody>
          <a:bodyPr>
            <a:noAutofit/>
          </a:bodyPr>
          <a:lstStyle/>
          <a:p>
            <a:r>
              <a:rPr lang="en-US" sz="2400"/>
              <a:t>Observe members at events:</a:t>
            </a:r>
          </a:p>
          <a:p>
            <a:pPr lvl="1"/>
            <a:r>
              <a:rPr lang="en-US" sz="2400"/>
              <a:t>Are they there alone?</a:t>
            </a:r>
          </a:p>
          <a:p>
            <a:pPr lvl="1"/>
            <a:r>
              <a:rPr lang="en-US" sz="2400"/>
              <a:t>Are they interacting with others?</a:t>
            </a:r>
          </a:p>
          <a:p>
            <a:pPr lvl="1"/>
            <a:r>
              <a:rPr lang="en-US" sz="2400"/>
              <a:t>Are your members interacting with them?</a:t>
            </a:r>
          </a:p>
          <a:p>
            <a:pPr lvl="1"/>
            <a:r>
              <a:rPr lang="en-US" sz="2400"/>
              <a:t>What are their reactions to what is happening?</a:t>
            </a:r>
          </a:p>
          <a:p>
            <a:r>
              <a:rPr lang="en-US" sz="2400"/>
              <a:t>Put yourself in their shoes―what do you see?</a:t>
            </a:r>
          </a:p>
          <a:p>
            <a:pPr lvl="1"/>
            <a:r>
              <a:rPr lang="en-US" sz="2400"/>
              <a:t>How are the members treating them?</a:t>
            </a:r>
          </a:p>
          <a:p>
            <a:pPr lvl="1"/>
            <a:r>
              <a:rPr lang="en-US" sz="2400"/>
              <a:t>How would you feel if you were that member?</a:t>
            </a:r>
          </a:p>
          <a:p>
            <a:r>
              <a:rPr lang="en-US" sz="2400"/>
              <a:t>Use this information to determine what else you can do to recruit and retain your members.</a:t>
            </a:r>
          </a:p>
        </p:txBody>
      </p:sp>
    </p:spTree>
    <p:extLst>
      <p:ext uri="{BB962C8B-B14F-4D97-AF65-F5344CB8AC3E}">
        <p14:creationId xmlns:p14="http://schemas.microsoft.com/office/powerpoint/2010/main" val="2896149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52D54-04D0-92BC-40FF-AD9A81591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B2AFAE-82E1-FF1E-1DC7-6E259CA663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907024"/>
            <a:ext cx="12192000" cy="950976"/>
          </a:xfrm>
          <a:prstGeom prst="rect">
            <a:avLst/>
          </a:prstGeom>
          <a:solidFill>
            <a:srgbClr val="105F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909B2F5D-C172-D38A-CED7-18DD6FB8B8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275" y="6192012"/>
            <a:ext cx="2676525" cy="38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AB934A-E72F-0BD7-D78B-5AE487B84477}"/>
              </a:ext>
            </a:extLst>
          </p:cNvPr>
          <p:cNvSpPr txBox="1"/>
          <p:nvPr/>
        </p:nvSpPr>
        <p:spPr>
          <a:xfrm>
            <a:off x="868194" y="3753803"/>
            <a:ext cx="2036368" cy="66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DARK GREY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R: 51 G: 63 B: 76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#333F4C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0C13E-D216-5B65-50AA-28192E2FF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13" y="563301"/>
            <a:ext cx="8596668" cy="818606"/>
          </a:xfrm>
        </p:spPr>
        <p:txBody>
          <a:bodyPr/>
          <a:lstStyle/>
          <a:p>
            <a:r>
              <a:rPr lang="en-US"/>
              <a:t>Engage Attendees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DCF7-CE09-A6BC-B2ED-3F2B06261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013" y="1532818"/>
            <a:ext cx="8596668" cy="44738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Make sure they feel welcomed and that they bring value to the organization.</a:t>
            </a:r>
          </a:p>
          <a:p>
            <a:r>
              <a:rPr lang="en-US" sz="2400" dirty="0"/>
              <a:t>Use a mentor/mentee program to help give them the resources to be successful in their career and future role within the organization.</a:t>
            </a:r>
          </a:p>
          <a:p>
            <a:r>
              <a:rPr lang="en-US" sz="2400" dirty="0"/>
              <a:t>Ensure that long-term members are welcoming and see the value in new and innovative ideas.</a:t>
            </a:r>
          </a:p>
          <a:p>
            <a:r>
              <a:rPr lang="en-US" sz="2400" dirty="0"/>
              <a:t>Encourage them to volunteer and serve on committees―get them involved.</a:t>
            </a:r>
          </a:p>
        </p:txBody>
      </p:sp>
    </p:spTree>
    <p:extLst>
      <p:ext uri="{BB962C8B-B14F-4D97-AF65-F5344CB8AC3E}">
        <p14:creationId xmlns:p14="http://schemas.microsoft.com/office/powerpoint/2010/main" val="420378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0E41B-7258-6C5A-2872-A052D35FB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78AB25-B253-F1BB-C098-8C7AB9CFDA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907024"/>
            <a:ext cx="12192000" cy="950976"/>
          </a:xfrm>
          <a:prstGeom prst="rect">
            <a:avLst/>
          </a:prstGeom>
          <a:solidFill>
            <a:srgbClr val="105F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7E49E4CA-A40D-9B39-37CE-553948B54A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275" y="6192012"/>
            <a:ext cx="2676525" cy="38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EDE685-F1C8-A833-6FE2-6B84FD62E650}"/>
              </a:ext>
            </a:extLst>
          </p:cNvPr>
          <p:cNvSpPr txBox="1"/>
          <p:nvPr/>
        </p:nvSpPr>
        <p:spPr>
          <a:xfrm>
            <a:off x="868194" y="3753803"/>
            <a:ext cx="2036368" cy="66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DARK GREY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R: 51 G: 63 B: 76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#333F4C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996E5-C623-BFFB-8F77-D33885537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88" y="284988"/>
            <a:ext cx="8596668" cy="1320800"/>
          </a:xfrm>
        </p:spPr>
        <p:txBody>
          <a:bodyPr/>
          <a:lstStyle/>
          <a:p>
            <a:r>
              <a:rPr lang="en-US"/>
              <a:t>Engage student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5B3FF-11C4-A76B-F2A4-38F393220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88" y="1571585"/>
            <a:ext cx="8596668" cy="47253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Get students involved.</a:t>
            </a:r>
          </a:p>
          <a:p>
            <a:pPr lvl="1"/>
            <a:r>
              <a:rPr lang="en-US" sz="2200"/>
              <a:t>Have a student representative on your committees―have them get other students involved.</a:t>
            </a:r>
          </a:p>
          <a:p>
            <a:r>
              <a:rPr lang="en-US" sz="2400"/>
              <a:t>Offer a new member orientation program―explain: </a:t>
            </a:r>
          </a:p>
          <a:p>
            <a:pPr lvl="1"/>
            <a:r>
              <a:rPr lang="en-US" sz="2200"/>
              <a:t>Member benefits </a:t>
            </a:r>
          </a:p>
          <a:p>
            <a:pPr lvl="1"/>
            <a:r>
              <a:rPr lang="en-US" sz="2200"/>
              <a:t>How to recertify </a:t>
            </a:r>
          </a:p>
          <a:p>
            <a:pPr lvl="1"/>
            <a:r>
              <a:rPr lang="en-US" sz="2200"/>
              <a:t>How to renew membership</a:t>
            </a:r>
          </a:p>
          <a:p>
            <a:r>
              <a:rPr lang="en-US" sz="2600"/>
              <a:t>Add a 10-minute session to each of your meetings to go over these items―don’t assume everyone knows.</a:t>
            </a:r>
          </a:p>
          <a:p>
            <a:r>
              <a:rPr lang="en-US" sz="2600"/>
              <a:t>Follow up with contacts made.</a:t>
            </a:r>
          </a:p>
          <a:p>
            <a:endParaRPr lang="en-US" sz="26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36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656E4-E401-5194-1B20-5DC0C341D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E3166A-C900-B7E7-2007-1001741BFB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907024"/>
            <a:ext cx="12192000" cy="950976"/>
          </a:xfrm>
          <a:prstGeom prst="rect">
            <a:avLst/>
          </a:prstGeom>
          <a:solidFill>
            <a:srgbClr val="105F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89D81BB-4ED7-3FC8-C5B6-25DC038F98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275" y="6192012"/>
            <a:ext cx="2676525" cy="38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7414E5-F5EB-F739-DC57-4FB1952C053D}"/>
              </a:ext>
            </a:extLst>
          </p:cNvPr>
          <p:cNvSpPr txBox="1"/>
          <p:nvPr/>
        </p:nvSpPr>
        <p:spPr>
          <a:xfrm>
            <a:off x="868194" y="3753803"/>
            <a:ext cx="2036368" cy="66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DARK GREY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R: 51 G: 63 B: 76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#333F4C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20C47D-F04A-AB67-3BF0-0BE94C1A56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0" t="3462" r="3399" b="1524"/>
          <a:stretch/>
        </p:blipFill>
        <p:spPr>
          <a:xfrm>
            <a:off x="846666" y="876100"/>
            <a:ext cx="3364089" cy="2397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EE53D-0645-007B-2405-4E2AE446E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20" y="375332"/>
            <a:ext cx="8596668" cy="3434668"/>
          </a:xfr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5"/>
              </a:rPr>
              <a:t>https://youtu.be/Kl6R92zxLic</a:t>
            </a:r>
            <a:r>
              <a:rPr lang="en-US"/>
              <a:t>				</a:t>
            </a:r>
            <a:r>
              <a:rPr lang="en-US">
                <a:hlinkClick r:id="rId6"/>
              </a:rPr>
              <a:t>https://youtu.be/uZ6f_hfv_nw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>
                <a:hlinkClick r:id="rId7"/>
              </a:rPr>
              <a:t>https://youtu.be/0JIn4015d6M?list=PLN0oCHU1v8zhIEN69iBIdJLi6VQOpc_0K</a:t>
            </a: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49FB8E-4815-A84C-5DCD-BA5A3530208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414" r="-1" b="5521"/>
          <a:stretch/>
        </p:blipFill>
        <p:spPr>
          <a:xfrm>
            <a:off x="5696525" y="1034143"/>
            <a:ext cx="3359763" cy="2065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B2C437-B3E5-094C-1D69-2FB6A6521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9733" y="3842741"/>
            <a:ext cx="2907696" cy="203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21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6625DB-B08C-D785-DC00-E9264F8CC8D4}"/>
              </a:ext>
            </a:extLst>
          </p:cNvPr>
          <p:cNvSpPr txBox="1"/>
          <p:nvPr/>
        </p:nvSpPr>
        <p:spPr>
          <a:xfrm>
            <a:off x="2418080" y="727455"/>
            <a:ext cx="9194800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>
                <a:solidFill>
                  <a:srgbClr val="333F4C"/>
                </a:solidFill>
                <a:latin typeface="Lato Black"/>
                <a:ea typeface="Lato Black"/>
                <a:cs typeface="Lato Black"/>
              </a:rPr>
              <a:t>Thank you– </a:t>
            </a:r>
            <a:br>
              <a:rPr lang="en-US" sz="4800">
                <a:latin typeface="Lato Black" panose="020F0502020204030203" pitchFamily="34" charset="0"/>
              </a:rPr>
            </a:br>
            <a:endParaRPr lang="en-US" sz="4800">
              <a:solidFill>
                <a:srgbClr val="333F4C"/>
              </a:solidFill>
              <a:latin typeface="Lato Black" panose="020F0502020204030203" pitchFamily="34" charset="0"/>
              <a:ea typeface="Lato Black"/>
              <a:cs typeface="Lato Black"/>
            </a:endParaRPr>
          </a:p>
          <a:p>
            <a:pPr algn="ctr"/>
            <a:endParaRPr lang="en-US" sz="4800">
              <a:solidFill>
                <a:srgbClr val="333F4C"/>
              </a:solidFill>
              <a:latin typeface="Lato Black" panose="020F0502020204030203" pitchFamily="34" charset="0"/>
            </a:endParaRPr>
          </a:p>
          <a:p>
            <a:pPr algn="ctr"/>
            <a:r>
              <a:rPr lang="en-US" sz="3200">
                <a:solidFill>
                  <a:srgbClr val="333F4C"/>
                </a:solidFill>
                <a:latin typeface="Lato Medium"/>
                <a:ea typeface="Lato Medium"/>
                <a:cs typeface="Lato Medium"/>
              </a:rPr>
              <a:t>Additional contact information – </a:t>
            </a:r>
            <a:br>
              <a:rPr lang="en-US" sz="32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endParaRPr lang="en-US" sz="3200">
              <a:solidFill>
                <a:srgbClr val="333F4C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B2B3D82-01D4-5B7A-6E72-B24EDA586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35" y="4714240"/>
            <a:ext cx="5423889" cy="164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8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76F64D-C33B-F5C4-8E8E-4E2C673B83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907024"/>
            <a:ext cx="12192000" cy="950976"/>
          </a:xfrm>
          <a:prstGeom prst="rect">
            <a:avLst/>
          </a:prstGeom>
          <a:solidFill>
            <a:srgbClr val="105F80"/>
          </a:solidFill>
          <a:ln>
            <a:solidFill>
              <a:srgbClr val="105F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93E2113A-CE54-4F2F-006F-8D2A4F4520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275" y="6192012"/>
            <a:ext cx="2676525" cy="38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F7F92F-01D9-F5A8-7B3E-4BA3CDAB7162}"/>
              </a:ext>
            </a:extLst>
          </p:cNvPr>
          <p:cNvSpPr txBox="1"/>
          <p:nvPr/>
        </p:nvSpPr>
        <p:spPr>
          <a:xfrm>
            <a:off x="868194" y="3753803"/>
            <a:ext cx="2036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Lato Black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DARK GREY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R: 51 G: 63 B: 76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#333F4C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37ED13-C50E-9B40-9890-FEEE284E0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95" y="-229347"/>
            <a:ext cx="10534036" cy="1320800"/>
          </a:xfrm>
        </p:spPr>
        <p:txBody>
          <a:bodyPr/>
          <a:lstStyle/>
          <a:p>
            <a:pPr algn="ctr"/>
            <a:r>
              <a:rPr lang="en-US"/>
              <a:t>AAMA State/Chapter CMA (AAMA) Lists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D1F324C-6B05-2628-202B-418BE8968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458" y="723538"/>
            <a:ext cx="8813251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D02042-8E14-DBEA-C427-047204AE274D}"/>
              </a:ext>
            </a:extLst>
          </p:cNvPr>
          <p:cNvSpPr txBox="1"/>
          <p:nvPr/>
        </p:nvSpPr>
        <p:spPr>
          <a:xfrm>
            <a:off x="224704" y="2044338"/>
            <a:ext cx="9491191" cy="2363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Sign in and find member lists under the “My Account.”</a:t>
            </a:r>
          </a:p>
          <a:p>
            <a:r>
              <a:rPr lang="en-US"/>
              <a:t>Your role at the state or local level determines your access.</a:t>
            </a:r>
          </a:p>
          <a:p>
            <a:r>
              <a:rPr lang="en-US"/>
              <a:t>Access will be available to the following lists: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Membership Roster: Current members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Nonrenewing Members: Delinquent members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Nonmember CMAs (AAMA): CMAs (AAMA) who never joined or haven’t renewed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New CMAs (AAMA): Those who recently passed the CMA (AAMA) Exam.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237C3D7-252E-916D-C181-AB95A4923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458" y="4426255"/>
            <a:ext cx="7825190" cy="14071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511C29-3E47-9CCF-FF41-88F7EE3E2A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9007" y="814929"/>
            <a:ext cx="1703136" cy="509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01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76F64D-C33B-F5C4-8E8E-4E2C673B83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907024"/>
            <a:ext cx="12192000" cy="950976"/>
          </a:xfrm>
          <a:prstGeom prst="rect">
            <a:avLst/>
          </a:prstGeom>
          <a:solidFill>
            <a:srgbClr val="105F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93E2113A-CE54-4F2F-006F-8D2A4F4520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275" y="6192012"/>
            <a:ext cx="2676525" cy="381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D1742C-A20C-8888-EE82-A614F27FB6B3}"/>
              </a:ext>
            </a:extLst>
          </p:cNvPr>
          <p:cNvSpPr txBox="1"/>
          <p:nvPr/>
        </p:nvSpPr>
        <p:spPr>
          <a:xfrm>
            <a:off x="705718" y="185559"/>
            <a:ext cx="897596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/>
              <a:t>Use the lists to help increase your membership.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/>
              <a:t>Market to existing members, as well as </a:t>
            </a:r>
            <a:br>
              <a:rPr lang="en-US" sz="1600"/>
            </a:br>
            <a:r>
              <a:rPr lang="en-US" sz="1600"/>
              <a:t>nonmember CMAs (AAMA).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5238BE-0682-1963-541B-B3F5F6D92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7" y="1132839"/>
            <a:ext cx="11249025" cy="277222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D48BB1D-821E-2A07-03CA-55CE611C0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167" y="3906019"/>
            <a:ext cx="10870088" cy="200141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/>
              <a:t>Within these lists you can do any of the following: </a:t>
            </a:r>
          </a:p>
          <a:p>
            <a:pPr lvl="1"/>
            <a:r>
              <a:rPr lang="en-US" sz="1600"/>
              <a:t>Display a list of CMAs (AAMA).									Export to Excel.</a:t>
            </a:r>
          </a:p>
          <a:p>
            <a:pPr lvl="1"/>
            <a:r>
              <a:rPr lang="en-US" sz="1600"/>
              <a:t>You can then upload to mass email or print mailing labels.					Request a list in label format from the AAMA.</a:t>
            </a:r>
          </a:p>
        </p:txBody>
      </p:sp>
    </p:spTree>
    <p:extLst>
      <p:ext uri="{BB962C8B-B14F-4D97-AF65-F5344CB8AC3E}">
        <p14:creationId xmlns:p14="http://schemas.microsoft.com/office/powerpoint/2010/main" val="3070054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76F64D-C33B-F5C4-8E8E-4E2C673B838C}"/>
              </a:ext>
            </a:extLst>
          </p:cNvPr>
          <p:cNvSpPr>
            <a:spLocks/>
          </p:cNvSpPr>
          <p:nvPr/>
        </p:nvSpPr>
        <p:spPr>
          <a:xfrm>
            <a:off x="0" y="5907024"/>
            <a:ext cx="12192000" cy="950976"/>
          </a:xfrm>
          <a:prstGeom prst="rect">
            <a:avLst/>
          </a:prstGeom>
          <a:solidFill>
            <a:srgbClr val="105F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93E2113A-CE54-4F2F-006F-8D2A4F4520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275" y="6192012"/>
            <a:ext cx="2676525" cy="381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53BD10-B506-1D95-CB0E-F0CCC1A50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736" y="100417"/>
            <a:ext cx="10821607" cy="1526199"/>
          </a:xfrm>
        </p:spPr>
        <p:txBody>
          <a:bodyPr>
            <a:no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>
                <a:latin typeface="+mn-lt"/>
                <a:ea typeface="+mn-ea"/>
                <a:cs typeface="+mn-cs"/>
              </a:rPr>
              <a:t>View name, address, and email. Easily identify when members last paid their dues and when their dues expire.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9492221-AF3A-DAC8-88B1-9BCC2BF20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86" y="1322025"/>
            <a:ext cx="11092543" cy="430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2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5EA5D-8287-3ABB-2E6D-74F8637D1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A674D5-1276-F015-2592-1DE683F56F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907024"/>
            <a:ext cx="12192000" cy="950976"/>
          </a:xfrm>
          <a:prstGeom prst="rect">
            <a:avLst/>
          </a:prstGeom>
          <a:solidFill>
            <a:srgbClr val="105F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187A6381-87D6-EBBF-BC84-55FB987302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275" y="6192012"/>
            <a:ext cx="2676525" cy="38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739CF1-9E51-A7E9-AB21-F18F4755F2BF}"/>
              </a:ext>
            </a:extLst>
          </p:cNvPr>
          <p:cNvSpPr txBox="1"/>
          <p:nvPr/>
        </p:nvSpPr>
        <p:spPr>
          <a:xfrm>
            <a:off x="868194" y="3753803"/>
            <a:ext cx="2036368" cy="66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DARK GREY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R: 51 G: 63 B: 76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#333F4C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39669F-FF8B-F097-0CCA-0434E22B6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32" y="567103"/>
            <a:ext cx="11166643" cy="15462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View the same information in Excel format with </a:t>
            </a:r>
            <a:br>
              <a:rPr lang="en-US" sz="2400"/>
            </a:br>
            <a:r>
              <a:rPr lang="en-US" sz="2400"/>
              <a:t>additional columns. </a:t>
            </a:r>
          </a:p>
          <a:p>
            <a:r>
              <a:rPr lang="en-US" sz="2400"/>
              <a:t>Sort columns by city, zip code, or another specification.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F0665-F217-3FE1-CE2C-D0A4FC9CB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33" y="2620922"/>
            <a:ext cx="11802534" cy="249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5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76F64D-C33B-F5C4-8E8E-4E2C673B83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907024"/>
            <a:ext cx="12192000" cy="950976"/>
          </a:xfrm>
          <a:prstGeom prst="rect">
            <a:avLst/>
          </a:prstGeom>
          <a:solidFill>
            <a:srgbClr val="105F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93E2113A-CE54-4F2F-006F-8D2A4F4520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275" y="6192012"/>
            <a:ext cx="2676525" cy="38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F7F92F-01D9-F5A8-7B3E-4BA3CDAB7162}"/>
              </a:ext>
            </a:extLst>
          </p:cNvPr>
          <p:cNvSpPr txBox="1"/>
          <p:nvPr/>
        </p:nvSpPr>
        <p:spPr>
          <a:xfrm>
            <a:off x="868194" y="3753803"/>
            <a:ext cx="2036368" cy="66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DARK GREY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R: 51 G: 63 B: 76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#333F4C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B7252D-0496-064C-6DA9-90C7FE266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338" y="567799"/>
            <a:ext cx="3655334" cy="754607"/>
          </a:xfrm>
        </p:spPr>
        <p:txBody>
          <a:bodyPr/>
          <a:lstStyle/>
          <a:p>
            <a:r>
              <a:rPr lang="en-US"/>
              <a:t>Resources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2786F1-B483-B502-3B3D-3F8BD3932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50" y="1065956"/>
            <a:ext cx="5886450" cy="1097193"/>
          </a:xfrm>
          <a:prstGeom prst="rect">
            <a:avLst/>
          </a:prstGeom>
        </p:spPr>
      </p:pic>
      <p:pic>
        <p:nvPicPr>
          <p:cNvPr id="11" name="Picture 10" descr="A blue and white logo&#10;&#10;AI-generated content may be incorrect.">
            <a:extLst>
              <a:ext uri="{FF2B5EF4-FFF2-40B4-BE49-F238E27FC236}">
                <a16:creationId xmlns:a16="http://schemas.microsoft.com/office/drawing/2014/main" id="{63F5ED3F-02E2-4B25-BEC2-BC13BEAB1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608" y="2448137"/>
            <a:ext cx="2225667" cy="1961726"/>
          </a:xfrm>
          <a:prstGeom prst="rect">
            <a:avLst/>
          </a:prstGeom>
        </p:spPr>
      </p:pic>
      <p:pic>
        <p:nvPicPr>
          <p:cNvPr id="17" name="Picture 16" descr="A red and white light bulb with a diamond and rhombus&#10;&#10;AI-generated content may be incorrect.">
            <a:extLst>
              <a:ext uri="{FF2B5EF4-FFF2-40B4-BE49-F238E27FC236}">
                <a16:creationId xmlns:a16="http://schemas.microsoft.com/office/drawing/2014/main" id="{0421CAC3-2A06-6620-3E3A-53F06583AE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2229" y="3656863"/>
            <a:ext cx="2201577" cy="1911344"/>
          </a:xfrm>
          <a:prstGeom prst="rect">
            <a:avLst/>
          </a:prstGeom>
        </p:spPr>
      </p:pic>
      <p:pic>
        <p:nvPicPr>
          <p:cNvPr id="36" name="Picture 35" descr="A screenshot of a web page&#10;&#10;AI-generated content may be incorrect.">
            <a:extLst>
              <a:ext uri="{FF2B5EF4-FFF2-40B4-BE49-F238E27FC236}">
                <a16:creationId xmlns:a16="http://schemas.microsoft.com/office/drawing/2014/main" id="{CE74A224-AA60-1C57-D17C-66E371A3E94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609" r="967" b="328"/>
          <a:stretch/>
        </p:blipFill>
        <p:spPr>
          <a:xfrm>
            <a:off x="455450" y="1320153"/>
            <a:ext cx="5727636" cy="446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8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B5BB7-7732-F5C4-170B-262CF7CC1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43C8-38E5-0EE7-4418-D2FDFC6011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907024"/>
            <a:ext cx="12192000" cy="950976"/>
          </a:xfrm>
          <a:prstGeom prst="rect">
            <a:avLst/>
          </a:prstGeom>
          <a:solidFill>
            <a:srgbClr val="105F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592FF45D-D55F-1A06-F5A7-67CDF69053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275" y="6192012"/>
            <a:ext cx="2676525" cy="38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468B4E-7782-50E1-B391-8B557BDFF6FB}"/>
              </a:ext>
            </a:extLst>
          </p:cNvPr>
          <p:cNvSpPr txBox="1"/>
          <p:nvPr/>
        </p:nvSpPr>
        <p:spPr>
          <a:xfrm>
            <a:off x="868194" y="3753803"/>
            <a:ext cx="2036368" cy="66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DARK GREY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R: 51 G: 63 B: 76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#333F4C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8CA67C-23EB-6AAB-4FBC-CDE0822F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413656"/>
            <a:ext cx="8596668" cy="2873829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Recruit and Engage </a:t>
            </a:r>
            <a:br>
              <a:rPr lang="en-US" sz="6000"/>
            </a:br>
            <a:r>
              <a:rPr lang="en-US" sz="6000"/>
              <a:t>New and Young Members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38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2A43E-4E2A-C5AF-E6EA-7C000F288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B47DCA-3802-2541-F0CE-C4F05F3875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907024"/>
            <a:ext cx="12192000" cy="950976"/>
          </a:xfrm>
          <a:prstGeom prst="rect">
            <a:avLst/>
          </a:prstGeom>
          <a:solidFill>
            <a:srgbClr val="105F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4D906D1A-90B4-9058-234E-74C65BEBD7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275" y="6192012"/>
            <a:ext cx="2676525" cy="38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0D4FE7-A4B4-AA4C-13E4-850CAF3F1F60}"/>
              </a:ext>
            </a:extLst>
          </p:cNvPr>
          <p:cNvSpPr txBox="1"/>
          <p:nvPr/>
        </p:nvSpPr>
        <p:spPr>
          <a:xfrm>
            <a:off x="868194" y="3753803"/>
            <a:ext cx="2036368" cy="66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DARK GREY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R: 51 G: 63 B: 76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#333F4C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5BAC3-3016-BDCC-781E-A3B194934613}"/>
              </a:ext>
            </a:extLst>
          </p:cNvPr>
          <p:cNvSpPr txBox="1">
            <a:spLocks/>
          </p:cNvSpPr>
          <p:nvPr/>
        </p:nvSpPr>
        <p:spPr>
          <a:xfrm>
            <a:off x="526734" y="520845"/>
            <a:ext cx="8596668" cy="805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Why are they not joining?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98D3F-5862-7E48-CDBA-139CDC0D7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4" y="1363536"/>
            <a:ext cx="11055666" cy="45434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600"/>
              <a:t>Reasons young medical assistants don’t join: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600">
                <a:solidFill>
                  <a:schemeClr val="tx1"/>
                </a:solidFill>
              </a:rPr>
              <a:t>Don’t know about the organization.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600">
                <a:solidFill>
                  <a:schemeClr val="tx1"/>
                </a:solidFill>
              </a:rPr>
              <a:t>Don’t realize the organization is for them.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600">
                <a:solidFill>
                  <a:schemeClr val="tx1"/>
                </a:solidFill>
              </a:rPr>
              <a:t>Don’t see the value in being a member.</a:t>
            </a:r>
          </a:p>
          <a:p>
            <a:pPr marL="800100" lvl="1" indent="-342900">
              <a:buAutoNum type="arabicPeriod"/>
            </a:pPr>
            <a:r>
              <a:rPr lang="en-US" sz="2600">
                <a:solidFill>
                  <a:schemeClr val="tx1"/>
                </a:solidFill>
              </a:rPr>
              <a:t>Time does not allow for in-person meeting</a:t>
            </a:r>
          </a:p>
          <a:p>
            <a:pPr lvl="1"/>
            <a:endParaRPr lang="en-US" sz="2600">
              <a:solidFill>
                <a:schemeClr val="tx1"/>
              </a:solidFill>
            </a:endParaRPr>
          </a:p>
          <a:p>
            <a:r>
              <a:rPr lang="en-US" sz="2600">
                <a:solidFill>
                  <a:schemeClr val="tx1"/>
                </a:solidFill>
              </a:rPr>
              <a:t>Value trigger point</a:t>
            </a:r>
          </a:p>
          <a:p>
            <a:pPr lvl="1"/>
            <a:r>
              <a:rPr lang="en-US" sz="2600">
                <a:solidFill>
                  <a:schemeClr val="tx1"/>
                </a:solidFill>
              </a:rPr>
              <a:t>The point at which the member sees the value in being a member.</a:t>
            </a:r>
          </a:p>
          <a:p>
            <a:pPr lvl="2"/>
            <a:r>
              <a:rPr lang="en-US" sz="2600">
                <a:solidFill>
                  <a:schemeClr val="tx1"/>
                </a:solidFill>
              </a:rPr>
              <a:t>Determine what is that one benefit that attracts and brings the target population to the organization.</a:t>
            </a:r>
          </a:p>
          <a:p>
            <a:pPr marL="914400" lvl="2" indent="0">
              <a:buNone/>
            </a:pPr>
            <a:endParaRPr lang="en-US"/>
          </a:p>
          <a:p>
            <a:pPr marL="914400" lvl="2" indent="0" algn="r">
              <a:buNone/>
            </a:pPr>
            <a:r>
              <a:rPr lang="en-US"/>
              <a:t>*Amanda Kaiser | Smooththepath.net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marL="914400" lvl="2" indent="0" algn="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22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FA117-0C7E-B2CE-BA92-AA77EB0D9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25D93B-6542-B276-5FB5-A496798871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907024"/>
            <a:ext cx="12192000" cy="950976"/>
          </a:xfrm>
          <a:prstGeom prst="rect">
            <a:avLst/>
          </a:prstGeom>
          <a:solidFill>
            <a:srgbClr val="105F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9B1BA1B2-8E89-756C-F2F2-1BEA62E9D1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275" y="6192012"/>
            <a:ext cx="2676525" cy="38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D47887-4F75-3FC1-87EF-C1BDEEF8E120}"/>
              </a:ext>
            </a:extLst>
          </p:cNvPr>
          <p:cNvSpPr txBox="1"/>
          <p:nvPr/>
        </p:nvSpPr>
        <p:spPr>
          <a:xfrm>
            <a:off x="868194" y="3753803"/>
            <a:ext cx="2036368" cy="66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DARK GREY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R: 51 G: 63 B: 76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#333F4C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907F3-CEB8-8A5C-4E7D-29842142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66" y="279134"/>
            <a:ext cx="9834234" cy="888275"/>
          </a:xfrm>
        </p:spPr>
        <p:txBody>
          <a:bodyPr>
            <a:normAutofit/>
          </a:bodyPr>
          <a:lstStyle/>
          <a:p>
            <a:r>
              <a:rPr lang="en-US"/>
              <a:t>Reach out to members and nonmembers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70040-5E9F-737E-DCD0-D75EBA783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66" y="1489369"/>
            <a:ext cx="4120156" cy="49037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Let them know you are there, and our association is for them!</a:t>
            </a:r>
          </a:p>
          <a:p>
            <a:pPr lvl="1"/>
            <a:r>
              <a:rPr lang="en-US" sz="2400"/>
              <a:t>Use the member lists to reach out:</a:t>
            </a:r>
          </a:p>
          <a:p>
            <a:pPr lvl="2"/>
            <a:r>
              <a:rPr lang="en-US" sz="2400"/>
              <a:t>Emails</a:t>
            </a:r>
          </a:p>
          <a:p>
            <a:pPr lvl="2"/>
            <a:r>
              <a:rPr lang="en-US" sz="2400"/>
              <a:t>Personal phone calls</a:t>
            </a:r>
          </a:p>
          <a:p>
            <a:pPr lvl="2"/>
            <a:r>
              <a:rPr lang="en-US" sz="2400"/>
              <a:t>Letters/postcards</a:t>
            </a:r>
          </a:p>
          <a:p>
            <a:pPr lvl="2"/>
            <a:r>
              <a:rPr lang="en-US" sz="2400"/>
              <a:t>Social media</a:t>
            </a:r>
            <a:endParaRPr lang="en-US"/>
          </a:p>
          <a:p>
            <a:pPr lvl="2"/>
            <a:r>
              <a:rPr lang="en-US" sz="2400"/>
              <a:t>Follow up with members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8E6E3F-6402-BC4E-E1D7-9B7B666A8C97}"/>
              </a:ext>
            </a:extLst>
          </p:cNvPr>
          <p:cNvGrpSpPr/>
          <p:nvPr/>
        </p:nvGrpSpPr>
        <p:grpSpPr>
          <a:xfrm>
            <a:off x="5697513" y="1484267"/>
            <a:ext cx="5959523" cy="4137769"/>
            <a:chOff x="7225155" y="2068387"/>
            <a:chExt cx="4097694" cy="28985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40E9A7E-D7F5-EF0A-A478-C9AB64E74B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450" t="1245" r="3747" b="2519"/>
            <a:stretch/>
          </p:blipFill>
          <p:spPr>
            <a:xfrm>
              <a:off x="7225155" y="2068387"/>
              <a:ext cx="4097694" cy="284803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3B6D17-E949-A18B-DFFB-BC7AE93F8057}"/>
                </a:ext>
              </a:extLst>
            </p:cNvPr>
            <p:cNvSpPr txBox="1"/>
            <p:nvPr/>
          </p:nvSpPr>
          <p:spPr>
            <a:xfrm>
              <a:off x="9206528" y="4689983"/>
              <a:ext cx="20645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/>
                <a:t>Smooththepath.net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362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776ED6A61074684839F3774B9EDDC" ma:contentTypeVersion="6" ma:contentTypeDescription="Create a new document." ma:contentTypeScope="" ma:versionID="a7767a05f0cf9250714c39e83c08ed29">
  <xsd:schema xmlns:xsd="http://www.w3.org/2001/XMLSchema" xmlns:xs="http://www.w3.org/2001/XMLSchema" xmlns:p="http://schemas.microsoft.com/office/2006/metadata/properties" xmlns:ns2="5228fc2d-965a-49cc-a0e6-d8a0a471c996" xmlns:ns3="fe3ecfa8-5b56-4709-82c3-b6dbecd298ab" targetNamespace="http://schemas.microsoft.com/office/2006/metadata/properties" ma:root="true" ma:fieldsID="ffdcd94e52bd46cbf8710fa73190a64a" ns2:_="" ns3:_="">
    <xsd:import namespace="5228fc2d-965a-49cc-a0e6-d8a0a471c996"/>
    <xsd:import namespace="fe3ecfa8-5b56-4709-82c3-b6dbecd298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8fc2d-965a-49cc-a0e6-d8a0a471c9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3ecfa8-5b56-4709-82c3-b6dbecd298a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72955E-2AA6-482C-B2EA-24B7D11BD4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1DAB28-EF23-465C-BB01-6C6BCF7C53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8fc2d-965a-49cc-a0e6-d8a0a471c996"/>
    <ds:schemaRef ds:uri="fe3ecfa8-5b56-4709-82c3-b6dbecd298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707754-F111-46A4-8C1B-E4AE9923453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868</Words>
  <Application>Microsoft Office PowerPoint</Application>
  <PresentationFormat>Widescreen</PresentationFormat>
  <Paragraphs>125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Aptos Display</vt:lpstr>
      <vt:lpstr>Arial</vt:lpstr>
      <vt:lpstr>Lato</vt:lpstr>
      <vt:lpstr>Lato Black</vt:lpstr>
      <vt:lpstr>Lato Medium</vt:lpstr>
      <vt:lpstr>Wingdings 3</vt:lpstr>
      <vt:lpstr>Office Theme</vt:lpstr>
      <vt:lpstr>PowerPoint Presentation</vt:lpstr>
      <vt:lpstr>AAMA State/Chapter CMA (AAMA) Lists</vt:lpstr>
      <vt:lpstr>PowerPoint Presentation</vt:lpstr>
      <vt:lpstr>View name, address, and email. Easily identify when members last paid their dues and when their dues expire.</vt:lpstr>
      <vt:lpstr>PowerPoint Presentation</vt:lpstr>
      <vt:lpstr>Resources</vt:lpstr>
      <vt:lpstr>Recruit and Engage  New and Young Members </vt:lpstr>
      <vt:lpstr>PowerPoint Presentation</vt:lpstr>
      <vt:lpstr>Reach out to members and nonmembers</vt:lpstr>
      <vt:lpstr>Reach out, cont. </vt:lpstr>
      <vt:lpstr>Observe members</vt:lpstr>
      <vt:lpstr>Engage Attendees</vt:lpstr>
      <vt:lpstr>Engage student members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Gina Lang</dc:creator>
  <cp:lastModifiedBy>Sharon Flynn</cp:lastModifiedBy>
  <cp:revision>5</cp:revision>
  <dcterms:created xsi:type="dcterms:W3CDTF">2024-11-04T19:30:38Z</dcterms:created>
  <dcterms:modified xsi:type="dcterms:W3CDTF">2025-07-17T18:22:29Z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0x010100E52776ED6A61074684839F3774B9EDDC</vt:lpwstr>
  </property>
</Properties>
</file>