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  <p:sldMasterId id="2147483682" r:id="rId5"/>
  </p:sldMasterIdLst>
  <p:notesMasterIdLst>
    <p:notesMasterId r:id="rId16"/>
  </p:notesMasterIdLst>
  <p:sldIdLst>
    <p:sldId id="510" r:id="rId6"/>
    <p:sldId id="258" r:id="rId7"/>
    <p:sldId id="259" r:id="rId8"/>
    <p:sldId id="511" r:id="rId9"/>
    <p:sldId id="512" r:id="rId10"/>
    <p:sldId id="260" r:id="rId11"/>
    <p:sldId id="261" r:id="rId12"/>
    <p:sldId id="263" r:id="rId13"/>
    <p:sldId id="264" r:id="rId14"/>
    <p:sldId id="266" r:id="rId1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5E3A5A-EDB5-8A4D-D91F-E3A7D1561605}" name="Fred Lenhoff" initials="FL" userId="S::flenhoff@aama-ntl.org::fb20ea8e-d44f-4091-a01a-90decad08381" providerId="AD"/>
  <p188:author id="{E3C0F3D6-D083-0323-969D-CFBC8370852E}" name="Nick Mickowski" initials="NM" userId="S::nmickowski@aama-ntl.org::114ca743-fc6f-4eb1-af4d-3a8b5556bdb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F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3DCD98-099C-41F4-A7A9-1F45DB1A90E9}" v="6" dt="2025-07-18T19:44:04.3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100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anda Sanks-Korenchan" userId="36a83b3a-5453-41d4-b31f-ad302be24b87" providerId="ADAL" clId="{A93DCD98-099C-41F4-A7A9-1F45DB1A90E9}"/>
    <pc:docChg chg="undo custSel modSld">
      <pc:chgData name="Miranda Sanks-Korenchan" userId="36a83b3a-5453-41d4-b31f-ad302be24b87" providerId="ADAL" clId="{A93DCD98-099C-41F4-A7A9-1F45DB1A90E9}" dt="2025-07-18T19:44:22.033" v="16" actId="20577"/>
      <pc:docMkLst>
        <pc:docMk/>
      </pc:docMkLst>
      <pc:sldChg chg="modSp mod">
        <pc:chgData name="Miranda Sanks-Korenchan" userId="36a83b3a-5453-41d4-b31f-ad302be24b87" providerId="ADAL" clId="{A93DCD98-099C-41F4-A7A9-1F45DB1A90E9}" dt="2025-07-18T19:44:22.033" v="16" actId="20577"/>
        <pc:sldMkLst>
          <pc:docMk/>
          <pc:sldMk cId="2515443377" sldId="259"/>
        </pc:sldMkLst>
        <pc:spChg chg="mod">
          <ac:chgData name="Miranda Sanks-Korenchan" userId="36a83b3a-5453-41d4-b31f-ad302be24b87" providerId="ADAL" clId="{A93DCD98-099C-41F4-A7A9-1F45DB1A90E9}" dt="2025-07-18T19:44:22.033" v="16" actId="20577"/>
          <ac:spMkLst>
            <pc:docMk/>
            <pc:sldMk cId="2515443377" sldId="259"/>
            <ac:spMk id="2" creationId="{86286AE3-2DE3-614F-B0AE-93BFFA3C7505}"/>
          </ac:spMkLst>
        </pc:spChg>
      </pc:sldChg>
      <pc:sldChg chg="modSp mod">
        <pc:chgData name="Miranda Sanks-Korenchan" userId="36a83b3a-5453-41d4-b31f-ad302be24b87" providerId="ADAL" clId="{A93DCD98-099C-41F4-A7A9-1F45DB1A90E9}" dt="2025-07-18T19:42:38.465" v="0" actId="6549"/>
        <pc:sldMkLst>
          <pc:docMk/>
          <pc:sldMk cId="463991912" sldId="511"/>
        </pc:sldMkLst>
        <pc:spChg chg="mod">
          <ac:chgData name="Miranda Sanks-Korenchan" userId="36a83b3a-5453-41d4-b31f-ad302be24b87" providerId="ADAL" clId="{A93DCD98-099C-41F4-A7A9-1F45DB1A90E9}" dt="2025-07-18T19:42:38.465" v="0" actId="6549"/>
          <ac:spMkLst>
            <pc:docMk/>
            <pc:sldMk cId="463991912" sldId="511"/>
            <ac:spMk id="3" creationId="{DD145A10-51A0-3916-A71B-A15B39C19AE7}"/>
          </ac:spMkLst>
        </pc:spChg>
      </pc:sldChg>
      <pc:sldChg chg="modSp mod">
        <pc:chgData name="Miranda Sanks-Korenchan" userId="36a83b3a-5453-41d4-b31f-ad302be24b87" providerId="ADAL" clId="{A93DCD98-099C-41F4-A7A9-1F45DB1A90E9}" dt="2025-07-18T19:44:13.114" v="15" actId="20577"/>
        <pc:sldMkLst>
          <pc:docMk/>
          <pc:sldMk cId="625680672" sldId="512"/>
        </pc:sldMkLst>
        <pc:spChg chg="mod">
          <ac:chgData name="Miranda Sanks-Korenchan" userId="36a83b3a-5453-41d4-b31f-ad302be24b87" providerId="ADAL" clId="{A93DCD98-099C-41F4-A7A9-1F45DB1A90E9}" dt="2025-07-18T19:44:13.114" v="15" actId="20577"/>
          <ac:spMkLst>
            <pc:docMk/>
            <pc:sldMk cId="625680672" sldId="512"/>
            <ac:spMk id="3" creationId="{28E8E60D-2CFF-55BD-2C32-7199878AA77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F829C-FCC2-4223-AD7A-CA579397932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E758E-8C9E-49E7-B69B-FDBBAED71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4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9E758E-8C9E-49E7-B69B-FDBBAED718B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219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2E4D7-8321-B6C6-066F-D937CCE413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67697C-358C-887E-B4BF-41BBBFEC1C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4169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6B4E7-C20D-9B9A-307C-69A37B06D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351E6B-7FEC-082B-2093-2946A7EFF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1B52-8F3B-42DE-AFEE-5CA91174EFE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635646-0B2C-182E-FE38-9F83D1637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6180A7-6F6B-A7AA-D15B-F4B3E8D75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5FA-C6CA-4BAD-A3E2-6E66B5EBC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82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448A1B-7094-F359-DF94-EF34E9FE1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1B52-8F3B-42DE-AFEE-5CA91174EFE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637FBE-DEEA-BE15-F49B-BC1C597CF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0FA9A-E21D-23C3-F71C-D315AB6F3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5FA-C6CA-4BAD-A3E2-6E66B5EBC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54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3F059-BE65-0EF5-1AB8-191AA8EB9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748F7-04DB-B75C-6081-914D554BD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0C1D88-0D53-9AAE-3440-B9E5BE1811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CEFE92-3699-5DCF-480E-903869272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1B52-8F3B-42DE-AFEE-5CA91174EFE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4FA06-AD1D-D6F5-1D33-594B18592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C31AE3-3524-2D0A-A6FC-484D24665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5FA-C6CA-4BAD-A3E2-6E66B5EBC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52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EF7DF-B528-E101-AFD7-51292EF86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F2B16D-F5E2-5F3B-AB3F-59A640EC82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4B635F-0F43-D544-CE61-5767856DC7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F6420E-23F0-41F5-6078-3ED499C1C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1B52-8F3B-42DE-AFEE-5CA91174EFE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F0757-0EC9-EFC9-8607-FA14F061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F385-3C8C-EB52-2750-C7863D777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5FA-C6CA-4BAD-A3E2-6E66B5EBC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51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D0136-16E5-9D10-C252-4E7A7E73B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34D2D3-C891-9593-E76B-2A5A7435A1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635D0-C863-38BC-45A5-F0210B4B6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1B52-8F3B-42DE-AFEE-5CA91174EFE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3434B-AE59-CF5F-AC4B-54ADCAE97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3DD0F-A303-228E-97D0-4180CC64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5FA-C6CA-4BAD-A3E2-6E66B5EBC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036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8D1C10-DE08-F14D-3808-012E392411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86B5C1-C337-D1AF-8EA7-48E040766B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60BC1-8968-AFB5-5E75-3CAE1E68E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1B52-8F3B-42DE-AFEE-5CA91174EFE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07249-C324-8E53-49E6-9E610B815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9F31D-6294-5EB9-7A84-64203C71B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5FA-C6CA-4BAD-A3E2-6E66B5EBC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36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7844B-2187-BF41-D08D-5C3D563DF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7F0BD-55BB-6B44-A443-537594323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rgbClr val="353F4C"/>
                </a:solidFill>
              </a:defRPr>
            </a:lvl1pPr>
            <a:lvl2pPr>
              <a:defRPr>
                <a:solidFill>
                  <a:srgbClr val="353F4C"/>
                </a:solidFill>
              </a:defRPr>
            </a:lvl2pPr>
            <a:lvl3pPr>
              <a:defRPr>
                <a:solidFill>
                  <a:srgbClr val="353F4C"/>
                </a:solidFill>
              </a:defRPr>
            </a:lvl3pPr>
            <a:lvl4pPr>
              <a:defRPr>
                <a:solidFill>
                  <a:srgbClr val="353F4C"/>
                </a:solidFill>
              </a:defRPr>
            </a:lvl4pPr>
            <a:lvl5pPr>
              <a:defRPr>
                <a:solidFill>
                  <a:srgbClr val="353F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A05083-3C38-A385-AD2F-930F8E7B515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907024"/>
            <a:ext cx="12192000" cy="950976"/>
          </a:xfrm>
          <a:prstGeom prst="rect">
            <a:avLst/>
          </a:prstGeom>
          <a:solidFill>
            <a:srgbClr val="B2B4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7737FD5E-106A-9E0C-F5D2-B0A2C85F0CEA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77275" y="6192012"/>
            <a:ext cx="2676525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78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6F0D6-D09B-E736-9612-D7C971595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76A02A-9B34-1D14-2BAC-AB2BA0105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3458B-9246-D67E-C1ED-DDC7BD3960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E63820-7097-4BA1-81D0-A9CB12117E13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EBBB4-9FD7-F2FC-70E2-26EC394CF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34DEF3-A43C-69E0-74BA-BEA8B401C16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907024"/>
            <a:ext cx="12192000" cy="950976"/>
          </a:xfrm>
          <a:prstGeom prst="rect">
            <a:avLst/>
          </a:prstGeom>
          <a:solidFill>
            <a:srgbClr val="B2B4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5">
            <a:extLst>
              <a:ext uri="{FF2B5EF4-FFF2-40B4-BE49-F238E27FC236}">
                <a16:creationId xmlns:a16="http://schemas.microsoft.com/office/drawing/2014/main" id="{71B75225-3F20-C24D-76CD-FDC2255884B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77275" y="6192012"/>
            <a:ext cx="2676525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988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8E6299-53DD-26C6-F844-F7E2001523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E63820-7097-4BA1-81D0-A9CB12117E13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F5FFD7-3BD8-B602-D2EB-23A231E8E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693CF2D-15AB-065E-264F-097A4E8478D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907024"/>
            <a:ext cx="12192000" cy="950976"/>
          </a:xfrm>
          <a:prstGeom prst="rect">
            <a:avLst/>
          </a:prstGeom>
          <a:solidFill>
            <a:srgbClr val="B2B4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6B778B6F-31AB-FBA1-F668-55A730AD5CBB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77275" y="6192012"/>
            <a:ext cx="2676525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88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6DA8C-F487-418F-B602-A1B5332D3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8ECDCF-F290-DE9A-5E2E-6175D35219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B316C-249B-7467-E6FF-67D32F2C8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1B52-8F3B-42DE-AFEE-5CA91174EFE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F5633-FF52-5EC8-5049-28201DCDF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E5C40-65F0-64C8-E47E-C5E681C0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5FA-C6CA-4BAD-A3E2-6E66B5EBC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6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29336-2D1F-5E4A-8DA3-A5D425E8C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5F523-9E97-17C6-74E3-B742AD1F3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CBEA3-121B-2ACA-F657-39900D2E2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1B52-8F3B-42DE-AFEE-5CA91174EFE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92979-F045-CB53-3E70-69C2967B9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61F92-8484-BB51-A099-5781B4F51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5FA-C6CA-4BAD-A3E2-6E66B5EBC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7F320-6F59-8F2F-E3A3-09B8252C8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6BFB9-A5B8-813E-5835-48A9CB02C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635B9-4DCC-6D46-B7E8-A20A035EC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1B52-8F3B-42DE-AFEE-5CA91174EFE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5D2D0-7885-6A76-5D9F-8D29EE7B5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1E508-9CCD-C54B-0978-385FFC062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5FA-C6CA-4BAD-A3E2-6E66B5EBC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09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AEDD1-DF2E-133E-2296-494704CA5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068A9-BCE6-34C6-5BB7-C52E82E37C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7C1405-59B6-68DF-C6D3-F1B1D7B3A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DD5D2-A4A1-9923-AE10-00EEAD4A6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1B52-8F3B-42DE-AFEE-5CA91174EFE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530CBB-A447-AB11-FDC9-331A66071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2D18EE-5921-A72D-5F4D-6B13BD2F7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5FA-C6CA-4BAD-A3E2-6E66B5EBC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1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097B6-B182-00E0-69D0-B9AA59512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AB70CF-860B-2EB3-958B-12E7A2A6C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2CB0E9-0D8E-812E-0DD6-08DF5729F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ED2B2E-1017-848B-E5DA-2C4AA453E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119B28-EE61-D202-39BD-D8CCBB6A22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331E17-17AF-E88F-0A0B-EA7E51B15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1B52-8F3B-42DE-AFEE-5CA91174EFE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C34940-E188-2B1B-7DC0-3DAA21054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500F77-C5D8-E58D-DCA2-4F22C238D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5FA-C6CA-4BAD-A3E2-6E66B5EBC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78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E7E05E-BDC1-AFF8-41C0-36E135611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ACA9C7-BF17-FE06-A35D-83589036B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8" name="Content Placeholder 5">
            <a:extLst>
              <a:ext uri="{FF2B5EF4-FFF2-40B4-BE49-F238E27FC236}">
                <a16:creationId xmlns:a16="http://schemas.microsoft.com/office/drawing/2014/main" id="{D5C96230-44ED-C35E-9361-0A2D0AAEF00C}"/>
              </a:ext>
            </a:extLst>
          </p:cNvPr>
          <p:cNvPicPr/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677275" y="6192012"/>
            <a:ext cx="2676525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7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53F4C"/>
          </a:solidFill>
          <a:latin typeface="Lato Black" panose="020F0A0202020403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rgbClr val="353F4C"/>
          </a:solidFill>
          <a:latin typeface="Lato" panose="020F050202020403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53F4C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9D29DC-775D-A43F-41C8-CD2EB0AC8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64DD65-1CA1-27DB-66DA-444F7F582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CAEDD-E2F1-B747-AA6B-4710C88432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B31B52-8F3B-42DE-AFEE-5CA91174EFE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1DC56-EA4A-5622-6832-669C19765D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EA0E9-2CED-2E31-2AF0-CEDF585465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10F5FA-C6CA-4BAD-A3E2-6E66B5EBC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139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background with grey text&#10;&#10;Description automatically generated">
            <a:extLst>
              <a:ext uri="{FF2B5EF4-FFF2-40B4-BE49-F238E27FC236}">
                <a16:creationId xmlns:a16="http://schemas.microsoft.com/office/drawing/2014/main" id="{D2057F68-DAD7-4C95-FF65-BF061781C0E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920" y="5525105"/>
            <a:ext cx="5127119" cy="88915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4249AF6-CFCC-4BDB-5A65-4CDEF40F22FC}"/>
              </a:ext>
            </a:extLst>
          </p:cNvPr>
          <p:cNvSpPr txBox="1"/>
          <p:nvPr/>
        </p:nvSpPr>
        <p:spPr>
          <a:xfrm>
            <a:off x="2418079" y="1840307"/>
            <a:ext cx="9194800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5400" dirty="0">
                <a:solidFill>
                  <a:srgbClr val="353F4C"/>
                </a:solidFill>
                <a:latin typeface="Lato Black"/>
                <a:ea typeface="Lato Black"/>
                <a:cs typeface="Lato Black"/>
              </a:rPr>
              <a:t>Why Hire a Credentialed Medical Assistant?</a:t>
            </a:r>
          </a:p>
          <a:p>
            <a:pPr algn="ctr"/>
            <a:endParaRPr lang="en-US" sz="5400">
              <a:solidFill>
                <a:srgbClr val="353F4C"/>
              </a:solidFill>
              <a:latin typeface="Lato Black"/>
              <a:ea typeface="Lato Black"/>
              <a:cs typeface="Lato Black"/>
            </a:endParaRPr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9205A567-FDF7-3DD4-3451-5CA8DD8007A8}"/>
              </a:ext>
            </a:extLst>
          </p:cNvPr>
          <p:cNvSpPr txBox="1"/>
          <p:nvPr/>
        </p:nvSpPr>
        <p:spPr>
          <a:xfrm>
            <a:off x="2079359" y="6544670"/>
            <a:ext cx="9881191" cy="2496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>
                <a:solidFill>
                  <a:srgbClr val="353F4C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©</a:t>
            </a:r>
            <a:r>
              <a:rPr lang="en-US" sz="1000">
                <a:solidFill>
                  <a:srgbClr val="353F4C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 2024 American Association of Medical </a:t>
            </a:r>
            <a:r>
              <a:rPr lang="en-US" sz="1000">
                <a:solidFill>
                  <a:srgbClr val="353F4C"/>
                </a:solidFill>
                <a:latin typeface="Calibri"/>
                <a:ea typeface="Calibri" panose="020F0502020204030204" pitchFamily="34" charset="0"/>
                <a:cs typeface="Times New Roman"/>
              </a:rPr>
              <a:t>Assistants</a:t>
            </a:r>
            <a:endParaRPr lang="en-US">
              <a:solidFill>
                <a:srgbClr val="353F4C"/>
              </a:solidFill>
              <a:latin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55418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86625DB-B08C-D785-DC00-E9264F8CC8D4}"/>
              </a:ext>
            </a:extLst>
          </p:cNvPr>
          <p:cNvSpPr txBox="1"/>
          <p:nvPr/>
        </p:nvSpPr>
        <p:spPr>
          <a:xfrm>
            <a:off x="1603787" y="1496581"/>
            <a:ext cx="9194800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333F4C"/>
                </a:solidFill>
                <a:effectLst/>
                <a:uLnTx/>
                <a:uFillTx/>
                <a:latin typeface="Lato Black" panose="020F0502020204030203" pitchFamily="34" charset="0"/>
                <a:ea typeface="+mn-ea"/>
                <a:cs typeface="+mn-cs"/>
              </a:rPr>
              <a:t>Thank you</a:t>
            </a:r>
            <a:r>
              <a:rPr lang="en-US" sz="4800">
                <a:solidFill>
                  <a:srgbClr val="333F4C"/>
                </a:solidFill>
                <a:latin typeface="Lato Black" panose="020F0502020204030203" pitchFamily="34" charset="0"/>
              </a:rPr>
              <a:t>!</a:t>
            </a:r>
            <a:endParaRPr kumimoji="0" lang="en-US" sz="4800" b="0" i="0" u="none" strike="noStrike" kern="1200" cap="none" spc="0" normalizeH="0" baseline="0" noProof="0">
              <a:ln>
                <a:noFill/>
              </a:ln>
              <a:solidFill>
                <a:srgbClr val="333F4C"/>
              </a:solidFill>
              <a:effectLst/>
              <a:uLnTx/>
              <a:uFillTx/>
              <a:latin typeface="Lato Black" panose="020F050202020403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1200" cap="none" spc="0" normalizeH="0" baseline="0" noProof="0">
              <a:ln>
                <a:noFill/>
              </a:ln>
              <a:solidFill>
                <a:srgbClr val="333F4C"/>
              </a:solidFill>
              <a:effectLst/>
              <a:uLnTx/>
              <a:uFillTx/>
              <a:latin typeface="Lato Black" panose="020F0502020204030203" pitchFamily="34" charset="0"/>
              <a:ea typeface="+mn-ea"/>
              <a:cs typeface="+mn-cs"/>
            </a:endParaRPr>
          </a:p>
        </p:txBody>
      </p:sp>
      <p:pic>
        <p:nvPicPr>
          <p:cNvPr id="3" name="Picture 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5B2B3D82-01D4-5B7A-6E72-B24EDA586F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243" y="3427067"/>
            <a:ext cx="5423889" cy="1649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447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86AE3-2DE3-614F-B0AE-93BFFA3C7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Medical Assistant?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31B40-87D6-5FEE-FBD6-A63916CEE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600" y="1676288"/>
            <a:ext cx="10220036" cy="395235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b="0" dirty="0">
                <a:latin typeface="Lato Medium"/>
                <a:ea typeface="Lato Medium"/>
                <a:cs typeface="Lato Medium"/>
              </a:rPr>
              <a:t>A multiskilled allied health professional who is a member of the health care team </a:t>
            </a:r>
          </a:p>
          <a:p>
            <a:r>
              <a:rPr lang="en-US" sz="1800" b="0" dirty="0">
                <a:latin typeface="Lato Medium"/>
                <a:ea typeface="Lato Medium"/>
                <a:cs typeface="Lato Medium"/>
              </a:rPr>
              <a:t>Works in outpatient settings under the supervision of licensed independent practitioners (i.e., physicians, nurse practitioners, physician assistants)</a:t>
            </a:r>
          </a:p>
          <a:p>
            <a:r>
              <a:rPr lang="en-US" sz="1800" b="0" dirty="0">
                <a:latin typeface="Lato Medium"/>
                <a:ea typeface="Lato Medium"/>
                <a:cs typeface="Lato Medium"/>
              </a:rPr>
              <a:t>Has both clinical and administrative training and expertise</a:t>
            </a:r>
          </a:p>
          <a:p>
            <a:r>
              <a:rPr lang="en-US" sz="1800" b="0" dirty="0">
                <a:latin typeface="Lato Medium"/>
                <a:ea typeface="Lato Medium"/>
                <a:cs typeface="Lato Medium"/>
              </a:rPr>
              <a:t>Front office—patient reception, office/practice management, handling of insurance and billing issues, scheduling</a:t>
            </a:r>
          </a:p>
          <a:p>
            <a:r>
              <a:rPr lang="en-US" sz="1800" b="0" dirty="0">
                <a:latin typeface="Lato Medium"/>
                <a:ea typeface="Lato Medium"/>
                <a:cs typeface="Lato Medium"/>
              </a:rPr>
              <a:t>Back office—assistance in rooming patients, medical procedures, scribing, laboratory procedures, and patient education</a:t>
            </a:r>
          </a:p>
          <a:p>
            <a:r>
              <a:rPr lang="en-US" sz="1800" b="0" dirty="0">
                <a:latin typeface="Lato Medium"/>
                <a:ea typeface="Lato Medium"/>
                <a:cs typeface="Lato Medium"/>
              </a:rPr>
              <a:t>Enhanced Role—Digital Health management, Patient Advocacy, EHR documentation and compliance, Chronic Disease Management support, Prior Authorizations, Clinical Leads</a:t>
            </a:r>
            <a:endParaRPr lang="en-US" sz="1800" b="0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endParaRPr lang="en-US" sz="1800" b="0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endParaRPr lang="en-US" sz="1800" b="0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endParaRPr lang="en-US" sz="1800" b="0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417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86AE3-2DE3-614F-B0AE-93BFFA3C7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</a:t>
            </a:r>
            <a:r>
              <a:rPr lang="en-US" i="1" dirty="0"/>
              <a:t>Credentialed </a:t>
            </a:r>
            <a:r>
              <a:rPr lang="en-US" dirty="0"/>
              <a:t>Medical Assistant?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31B40-87D6-5FEE-FBD6-A63916CEE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1944"/>
            <a:ext cx="10203873" cy="383449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b="0" dirty="0">
                <a:latin typeface="Lato Medium"/>
                <a:ea typeface="Lato Medium"/>
                <a:cs typeface="Lato Medium"/>
              </a:rPr>
              <a:t>Not all medical assistants hold a medical assisting credential</a:t>
            </a:r>
          </a:p>
          <a:p>
            <a:r>
              <a:rPr lang="en-US" sz="1800" b="0" dirty="0">
                <a:latin typeface="Lato Medium"/>
                <a:ea typeface="Lato Medium"/>
                <a:cs typeface="Lato Medium"/>
              </a:rPr>
              <a:t>Those who do have:</a:t>
            </a:r>
          </a:p>
          <a:p>
            <a:pPr lvl="1"/>
            <a:r>
              <a:rPr lang="en-US" dirty="0">
                <a:latin typeface="Lato Medium"/>
                <a:ea typeface="Lato Medium"/>
                <a:cs typeface="Lato Medium"/>
              </a:rPr>
              <a:t>Completed required training or eligibility requirements set by a credentialing agency</a:t>
            </a:r>
          </a:p>
          <a:p>
            <a:pPr lvl="1"/>
            <a:r>
              <a:rPr lang="en-US" dirty="0">
                <a:latin typeface="Lato Medium"/>
                <a:ea typeface="Lato Medium"/>
                <a:cs typeface="Lato Medium"/>
              </a:rPr>
              <a:t>Taken and passed a certification exam for medical assisting</a:t>
            </a:r>
          </a:p>
          <a:p>
            <a:pPr lvl="1"/>
            <a:r>
              <a:rPr lang="en-US" dirty="0">
                <a:latin typeface="Lato Medium"/>
                <a:ea typeface="Lato Medium"/>
                <a:cs typeface="Lato Medium"/>
              </a:rPr>
              <a:t>Demonstrated expertise and competence in the field</a:t>
            </a:r>
          </a:p>
          <a:p>
            <a:r>
              <a:rPr lang="en-US" sz="1800" b="0" dirty="0">
                <a:latin typeface="Lato Medium"/>
                <a:ea typeface="Lato Medium"/>
                <a:cs typeface="Lato Medium"/>
              </a:rPr>
              <a:t>The greater the length of education—and the more rigorous the credential’s requirements—the more proficient the medical assistant will be in the workplace, ensuring patient satisfaction and practice sustainability.</a:t>
            </a:r>
          </a:p>
        </p:txBody>
      </p:sp>
    </p:spTree>
    <p:extLst>
      <p:ext uri="{BB962C8B-B14F-4D97-AF65-F5344CB8AC3E}">
        <p14:creationId xmlns:p14="http://schemas.microsoft.com/office/powerpoint/2010/main" val="2515443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F7A34-8DCE-DFC8-70B3-118262DA8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ato Black"/>
                <a:ea typeface="Lato Black"/>
                <a:cs typeface="Lato Black"/>
              </a:rPr>
              <a:t>Credentialed Medical Assistant Possess: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45A10-51A0-3916-A71B-A15B39C19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Lato"/>
                <a:ea typeface="Lato"/>
                <a:cs typeface="Lato"/>
              </a:rPr>
              <a:t>One of five different credentials that are NCCA accredited </a:t>
            </a:r>
            <a:endParaRPr lang="en-US" dirty="0"/>
          </a:p>
          <a:p>
            <a:r>
              <a:rPr lang="en-US" dirty="0">
                <a:latin typeface="Lato"/>
                <a:ea typeface="Lato"/>
                <a:cs typeface="Lato"/>
              </a:rPr>
              <a:t>CMA (AAMA)</a:t>
            </a:r>
            <a:endParaRPr lang="en-US" dirty="0">
              <a:ea typeface="Lato"/>
              <a:cs typeface="Lato"/>
            </a:endParaRPr>
          </a:p>
          <a:p>
            <a:r>
              <a:rPr lang="en-US" dirty="0">
                <a:latin typeface="Lato"/>
                <a:ea typeface="Lato"/>
                <a:cs typeface="Lato"/>
              </a:rPr>
              <a:t>RMA(AMT)</a:t>
            </a:r>
            <a:endParaRPr lang="en-US" dirty="0">
              <a:ea typeface="Lato"/>
              <a:cs typeface="Lato"/>
            </a:endParaRPr>
          </a:p>
          <a:p>
            <a:r>
              <a:rPr lang="en-US" dirty="0">
                <a:latin typeface="Lato"/>
                <a:ea typeface="Lato"/>
                <a:cs typeface="Lato"/>
              </a:rPr>
              <a:t>CCMA (NHA)</a:t>
            </a:r>
            <a:endParaRPr lang="en-US" dirty="0">
              <a:ea typeface="Lato"/>
              <a:cs typeface="Lato"/>
            </a:endParaRPr>
          </a:p>
          <a:p>
            <a:r>
              <a:rPr lang="en-US" dirty="0">
                <a:latin typeface="Lato"/>
                <a:ea typeface="Lato"/>
                <a:cs typeface="Lato"/>
              </a:rPr>
              <a:t>NCMA (NCCT)</a:t>
            </a:r>
          </a:p>
          <a:p>
            <a:r>
              <a:rPr lang="en-US" dirty="0">
                <a:latin typeface="Lato"/>
                <a:ea typeface="Lato"/>
                <a:cs typeface="Lato"/>
              </a:rPr>
              <a:t>CMAC (AMCA)</a:t>
            </a:r>
            <a:endParaRPr lang="en-US" dirty="0">
              <a:ea typeface="Lato"/>
              <a:cs typeface="Lato"/>
            </a:endParaRPr>
          </a:p>
          <a:p>
            <a:pPr marL="0" indent="0">
              <a:buNone/>
            </a:pPr>
            <a:r>
              <a:rPr lang="en-US" dirty="0">
                <a:latin typeface="Lato"/>
                <a:ea typeface="Lato"/>
                <a:cs typeface="Lato"/>
              </a:rPr>
              <a:t>There are other credentials that are not NCCA accredited</a:t>
            </a:r>
            <a:endParaRPr lang="en-US" dirty="0">
              <a:ea typeface="Lato"/>
              <a:cs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463991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9EB8-14AF-4891-8A0E-059C4CC01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ato Black"/>
                <a:ea typeface="Lato Black"/>
                <a:cs typeface="Lato Black"/>
              </a:rPr>
              <a:t>Continuing Education Requirements </a:t>
            </a:r>
            <a:endParaRPr lang="en-US" dirty="0">
              <a:ea typeface="Lato Black"/>
              <a:cs typeface="Lato Black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8E60D-2CFF-55BD-2C32-7199878AA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047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Lato"/>
                <a:ea typeface="Lato"/>
                <a:cs typeface="Lato"/>
              </a:rPr>
              <a:t>CMA (AAMA)—60 credits every 5 years 30 must be AAMA approved</a:t>
            </a:r>
          </a:p>
          <a:p>
            <a:r>
              <a:rPr lang="en-US" dirty="0">
                <a:latin typeface="Lato"/>
                <a:ea typeface="Lato"/>
                <a:cs typeface="Lato"/>
              </a:rPr>
              <a:t>RMA(AMT)—30 credits every 3 years </a:t>
            </a:r>
          </a:p>
          <a:p>
            <a:r>
              <a:rPr lang="en-US" dirty="0">
                <a:latin typeface="Lato"/>
                <a:ea typeface="Lato"/>
                <a:cs typeface="Lato"/>
              </a:rPr>
              <a:t>CCMA (NHA)—10 credits every 2 years</a:t>
            </a:r>
          </a:p>
          <a:p>
            <a:r>
              <a:rPr lang="en-US" dirty="0">
                <a:latin typeface="Lato"/>
                <a:ea typeface="Lato"/>
                <a:cs typeface="Lato"/>
              </a:rPr>
              <a:t>NCMA (NCCT)—12 credits every year</a:t>
            </a:r>
            <a:endParaRPr lang="en-US" dirty="0">
              <a:ea typeface="Lato"/>
              <a:cs typeface="Lato"/>
            </a:endParaRPr>
          </a:p>
          <a:p>
            <a:r>
              <a:rPr lang="en-US" dirty="0">
                <a:latin typeface="Lato"/>
                <a:ea typeface="Lato"/>
                <a:cs typeface="Lato"/>
              </a:rPr>
              <a:t>CMAC (AMCA)—10 credits every year</a:t>
            </a:r>
            <a:endParaRPr lang="en-US" dirty="0">
              <a:ea typeface="Lato"/>
              <a:cs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625680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86AE3-2DE3-614F-B0AE-93BFFA3C7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So, What’s In It For Me as An Employer?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31B40-87D6-5FEE-FBD6-A63916CEE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15328"/>
            <a:ext cx="10196945" cy="459021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b="0" dirty="0">
                <a:latin typeface="Lato Medium"/>
                <a:ea typeface="Lato Medium"/>
                <a:cs typeface="Lato Medium"/>
              </a:rPr>
              <a:t>Credentialed medical assistants can help your practice succeed.</a:t>
            </a:r>
          </a:p>
          <a:p>
            <a:r>
              <a:rPr lang="en-US" sz="1800" b="0" dirty="0">
                <a:latin typeface="Lato Medium"/>
                <a:ea typeface="Lato Medium"/>
                <a:cs typeface="Lato Medium"/>
              </a:rPr>
              <a:t>Employing a credentialed medical assistant promotes higher quality of care, improved patient satisfaction, enhanced revenue, and increased protection from potential litigation.</a:t>
            </a:r>
          </a:p>
          <a:p>
            <a:r>
              <a:rPr lang="en-US" sz="1800" b="0" dirty="0">
                <a:latin typeface="Lato Medium"/>
                <a:ea typeface="Lato Medium"/>
                <a:cs typeface="Lato Medium"/>
              </a:rPr>
              <a:t>Providers (physicians, nurse practitioners, and physician assistants) report higher levels of satisfaction with credentialed medical assistants.</a:t>
            </a:r>
          </a:p>
          <a:p>
            <a:r>
              <a:rPr lang="en-US" sz="1800" b="0" dirty="0">
                <a:latin typeface="Lato Medium"/>
                <a:ea typeface="Lato Medium"/>
                <a:cs typeface="Lato Medium"/>
              </a:rPr>
              <a:t>Properly educated and credentialed medical assistants ensure more efficient quality of care and improved productivity.</a:t>
            </a:r>
          </a:p>
          <a:p>
            <a:r>
              <a:rPr lang="en-US" sz="1800" b="0" dirty="0">
                <a:latin typeface="Lato Medium"/>
                <a:ea typeface="Lato Medium"/>
                <a:cs typeface="Lato Medium"/>
              </a:rPr>
              <a:t>An increasing number of malpractice insurance carriers are requiring that medical assistants hold an accredited, current medical assisting credential.</a:t>
            </a:r>
          </a:p>
          <a:p>
            <a:endParaRPr lang="en-US" sz="1800" b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endParaRPr lang="en-US" sz="1800" b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endParaRPr lang="en-US" sz="1800" b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502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86AE3-2DE3-614F-B0AE-93BFFA3C7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91800" cy="1151130"/>
          </a:xfrm>
        </p:spPr>
        <p:txBody>
          <a:bodyPr/>
          <a:lstStyle/>
          <a:p>
            <a:r>
              <a:rPr lang="en-US" dirty="0">
                <a:latin typeface="Lato Black"/>
                <a:ea typeface="Lato Black"/>
                <a:cs typeface="Lato Black"/>
              </a:rPr>
              <a:t>CMA (AAMA): Depth, and Rigor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31B40-87D6-5FEE-FBD6-A63916CEE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04492"/>
            <a:ext cx="10196945" cy="339671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b="0" dirty="0">
                <a:latin typeface="Lato Medium"/>
                <a:ea typeface="Lato Medium"/>
                <a:cs typeface="Lato Medium"/>
              </a:rPr>
              <a:t>Awarded to medical assistants who have met the requirements of the American Association of Medical Assistants</a:t>
            </a:r>
            <a:r>
              <a:rPr lang="en-US" sz="1800" b="0" baseline="30000" dirty="0">
                <a:latin typeface="Lato Medium"/>
                <a:ea typeface="Lato Medium"/>
                <a:cs typeface="Lato Medium"/>
              </a:rPr>
              <a:t>®</a:t>
            </a:r>
            <a:r>
              <a:rPr lang="en-US" sz="1800" b="0" dirty="0">
                <a:latin typeface="Lato Medium"/>
                <a:ea typeface="Lato Medium"/>
                <a:cs typeface="Lato Medium"/>
              </a:rPr>
              <a:t> (AAMA) Certifying </a:t>
            </a:r>
            <a:r>
              <a:rPr lang="en-US" sz="1800" b="0">
                <a:latin typeface="Lato Medium"/>
                <a:ea typeface="Lato Medium"/>
                <a:cs typeface="Lato Medium"/>
              </a:rPr>
              <a:t>Board</a:t>
            </a:r>
            <a:endParaRPr lang="en-US" sz="1800" b="0" dirty="0">
              <a:latin typeface="Lato Medium"/>
              <a:ea typeface="Lato Medium"/>
              <a:cs typeface="Lato Medium"/>
            </a:endParaRPr>
          </a:p>
          <a:p>
            <a:r>
              <a:rPr lang="en-US" sz="1800" b="0" dirty="0">
                <a:latin typeface="Lato Medium"/>
                <a:ea typeface="Lato Medium"/>
                <a:cs typeface="Lato Medium"/>
              </a:rPr>
              <a:t>The educational and certification requirements of the CMA (AAMA) elevates the credential above other credentials.</a:t>
            </a:r>
          </a:p>
          <a:p>
            <a:r>
              <a:rPr lang="en-US" sz="1800" b="0" dirty="0">
                <a:latin typeface="Lato Medium"/>
                <a:ea typeface="Lato Medium"/>
                <a:cs typeface="Lato Medium"/>
              </a:rPr>
              <a:t>The CMA (AAMA) certification/recertification program is accredited by the National Commission </a:t>
            </a:r>
            <a:r>
              <a:rPr lang="en-US" sz="1800" b="0">
                <a:latin typeface="Lato Medium"/>
                <a:ea typeface="Lato Medium"/>
                <a:cs typeface="Lato Medium"/>
              </a:rPr>
              <a:t>for Certifying Agencies, a national accreditor of certification programs—an attestation of the </a:t>
            </a:r>
            <a:r>
              <a:rPr lang="en-US" sz="1800" b="0" dirty="0">
                <a:latin typeface="Lato Medium"/>
                <a:ea typeface="Lato Medium"/>
                <a:cs typeface="Lato Medium"/>
              </a:rPr>
              <a:t>high standards of the CMA (AAMA) credential.</a:t>
            </a:r>
          </a:p>
          <a:p>
            <a:endParaRPr lang="en-US" sz="1800" b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337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86AE3-2DE3-614F-B0AE-93BFFA3C7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 More About the AAMA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31B40-87D6-5FEE-FBD6-A63916CEE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15328"/>
            <a:ext cx="10169236" cy="459021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b="0" dirty="0">
                <a:latin typeface="Lato"/>
                <a:ea typeface="Lato"/>
                <a:cs typeface="Lato"/>
              </a:rPr>
              <a:t>Find out how credentialed medical assistants can help your practice not just survive but thrive.</a:t>
            </a:r>
          </a:p>
          <a:p>
            <a:r>
              <a:rPr lang="en-US" sz="1800" b="0" dirty="0">
                <a:latin typeface="Lato"/>
                <a:ea typeface="Lato"/>
                <a:cs typeface="Lato"/>
              </a:rPr>
              <a:t>Founded in 1956, the AAMA is the premier organization dedicated to serving the interests of medical assistants. </a:t>
            </a:r>
          </a:p>
          <a:p>
            <a:r>
              <a:rPr lang="en-US" sz="1800" b="0" i="0" dirty="0">
                <a:solidFill>
                  <a:srgbClr val="444444"/>
                </a:solidFill>
                <a:effectLst/>
                <a:latin typeface="Lato"/>
                <a:ea typeface="Lato"/>
                <a:cs typeface="Lato"/>
              </a:rPr>
              <a:t>The AAMA works to provide the medical assistant professional with education, certification, credential acknowledgment, networking opportunities, scope-of-practice protection, and advocacy for high-quality, patient-centered health care.</a:t>
            </a:r>
            <a:endParaRPr lang="en-US" sz="1800" b="0" dirty="0">
              <a:latin typeface="Lato"/>
              <a:ea typeface="Lato"/>
              <a:cs typeface="Lato"/>
            </a:endParaRPr>
          </a:p>
          <a:p>
            <a:r>
              <a:rPr lang="en-US" sz="1800" b="0" dirty="0">
                <a:latin typeface="Lato"/>
                <a:ea typeface="Lato"/>
                <a:cs typeface="Lato"/>
              </a:rPr>
              <a:t>Visit us online at aama-ntl.org		</a:t>
            </a:r>
            <a:br>
              <a:rPr lang="en-US" sz="1800" b="0" u="sng" dirty="0"/>
            </a:br>
            <a:r>
              <a:rPr lang="en-US" sz="1800" b="0" u="sng" dirty="0">
                <a:solidFill>
                  <a:schemeClr val="accent4"/>
                </a:solidFill>
                <a:latin typeface="Lato"/>
                <a:ea typeface="Lato"/>
                <a:cs typeface="Lato"/>
              </a:rPr>
              <a:t>https://aama-ntl.org/employers</a:t>
            </a:r>
          </a:p>
          <a:p>
            <a:endParaRPr lang="en-US" sz="1800" b="0"/>
          </a:p>
          <a:p>
            <a:endParaRPr lang="en-US" sz="1800" b="0"/>
          </a:p>
        </p:txBody>
      </p:sp>
      <p:pic>
        <p:nvPicPr>
          <p:cNvPr id="4" name="Picture 3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16ADEB26-05D4-AB46-F839-7F8AD0B2F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6350" y="4066302"/>
            <a:ext cx="1327800" cy="163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090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86AE3-2DE3-614F-B0AE-93BFFA3C7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 more about the </a:t>
            </a:r>
            <a:r>
              <a:rPr lang="en-US">
                <a:highlight>
                  <a:srgbClr val="FFFF00"/>
                </a:highlight>
              </a:rPr>
              <a:t>(State) </a:t>
            </a:r>
            <a:r>
              <a:rPr lang="en-US"/>
              <a:t>AAMA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31B40-87D6-5FEE-FBD6-A63916CEE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15328"/>
            <a:ext cx="10210800" cy="459021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b="0" dirty="0">
                <a:latin typeface="Lato Medium"/>
                <a:ea typeface="Lato Medium"/>
                <a:cs typeface="Lato Medium"/>
              </a:rPr>
              <a:t>Here in [</a:t>
            </a:r>
            <a:r>
              <a:rPr lang="en-US" sz="1800" b="0" dirty="0">
                <a:highlight>
                  <a:srgbClr val="FFFF00"/>
                </a:highlight>
                <a:latin typeface="Lato Medium"/>
                <a:ea typeface="Lato Medium"/>
                <a:cs typeface="Lato Medium"/>
              </a:rPr>
              <a:t>state name</a:t>
            </a:r>
            <a:r>
              <a:rPr lang="en-US" sz="1800" b="0" dirty="0">
                <a:latin typeface="Lato Medium"/>
                <a:ea typeface="Lato Medium"/>
                <a:cs typeface="Lato Medium"/>
              </a:rPr>
              <a:t>], </a:t>
            </a:r>
          </a:p>
          <a:p>
            <a:r>
              <a:rPr lang="en-US" sz="1800" b="0" dirty="0">
                <a:solidFill>
                  <a:srgbClr val="333F4C"/>
                </a:solidFill>
                <a:highlight>
                  <a:srgbClr val="FFFF00"/>
                </a:highlight>
                <a:latin typeface="Lato Medium"/>
                <a:ea typeface="Lato Medium"/>
                <a:cs typeface="Lato Medium"/>
              </a:rPr>
              <a:t>Text</a:t>
            </a:r>
          </a:p>
          <a:p>
            <a:r>
              <a:rPr lang="en-US" sz="1800" b="0" dirty="0">
                <a:highlight>
                  <a:srgbClr val="FFFF00"/>
                </a:highlight>
                <a:latin typeface="Lato Medium"/>
                <a:ea typeface="Lato Medium"/>
                <a:cs typeface="Lato Medium"/>
              </a:rPr>
              <a:t>Text</a:t>
            </a:r>
          </a:p>
          <a:p>
            <a:r>
              <a:rPr lang="en-US" sz="1800" b="0" dirty="0">
                <a:latin typeface="Lato Medium"/>
                <a:ea typeface="Lato Medium"/>
                <a:cs typeface="Lato Medium"/>
              </a:rPr>
              <a:t>Please contact us to see how we can help you achieve your goals!</a:t>
            </a:r>
          </a:p>
          <a:p>
            <a:r>
              <a:rPr lang="en-US" sz="1800" b="0" dirty="0">
                <a:latin typeface="Lato Medium"/>
                <a:ea typeface="Lato Medium"/>
                <a:cs typeface="Lato Medium"/>
              </a:rPr>
              <a:t>Visit us online at </a:t>
            </a:r>
            <a:r>
              <a:rPr lang="en-US" sz="1800" b="0" dirty="0">
                <a:highlight>
                  <a:srgbClr val="FFFF00"/>
                </a:highlight>
                <a:latin typeface="Lato Medium"/>
                <a:ea typeface="Lato Medium"/>
                <a:cs typeface="Lato Medium"/>
              </a:rPr>
              <a:t>[website]</a:t>
            </a:r>
            <a:br>
              <a:rPr lang="en-US" sz="1800" b="0" u="sng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</a:br>
            <a:endParaRPr lang="en-US" sz="1800" b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endParaRPr lang="en-US" sz="1800" b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34202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AAMA-New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meAAMA-New" id="{7E99AC67-9FE0-4C92-BD2C-B5DAD9325531}" vid="{00E14ACC-CC80-4787-ADFF-19CA67FCB91E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2776ED6A61074684839F3774B9EDDC" ma:contentTypeVersion="6" ma:contentTypeDescription="Create a new document." ma:contentTypeScope="" ma:versionID="a7767a05f0cf9250714c39e83c08ed29">
  <xsd:schema xmlns:xsd="http://www.w3.org/2001/XMLSchema" xmlns:xs="http://www.w3.org/2001/XMLSchema" xmlns:p="http://schemas.microsoft.com/office/2006/metadata/properties" xmlns:ns2="5228fc2d-965a-49cc-a0e6-d8a0a471c996" xmlns:ns3="fe3ecfa8-5b56-4709-82c3-b6dbecd298ab" targetNamespace="http://schemas.microsoft.com/office/2006/metadata/properties" ma:root="true" ma:fieldsID="ffdcd94e52bd46cbf8710fa73190a64a" ns2:_="" ns3:_="">
    <xsd:import namespace="5228fc2d-965a-49cc-a0e6-d8a0a471c996"/>
    <xsd:import namespace="fe3ecfa8-5b56-4709-82c3-b6dbecd298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8fc2d-965a-49cc-a0e6-d8a0a471c9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3ecfa8-5b56-4709-82c3-b6dbecd298a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e3ecfa8-5b56-4709-82c3-b6dbecd298ab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D2130DE-C2DA-445D-BF96-331F42E37B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8fc2d-965a-49cc-a0e6-d8a0a471c996"/>
    <ds:schemaRef ds:uri="fe3ecfa8-5b56-4709-82c3-b6dbecd298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9649A56-D7C4-4D7E-BE52-2D0C289C36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D937BB-9A7F-4184-A236-849771C2C616}">
  <ds:schemaRefs>
    <ds:schemaRef ds:uri="fe3ecfa8-5b56-4709-82c3-b6dbecd298ab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ThemeAAMA-New</Template>
  <TotalTime>2</TotalTime>
  <Words>627</Words>
  <Application>Microsoft Office PowerPoint</Application>
  <PresentationFormat>Widescreen</PresentationFormat>
  <Paragraphs>55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Lato</vt:lpstr>
      <vt:lpstr>Lato Black</vt:lpstr>
      <vt:lpstr>Lato Medium</vt:lpstr>
      <vt:lpstr>ThemeAAMA-New</vt:lpstr>
      <vt:lpstr>Custom Design</vt:lpstr>
      <vt:lpstr>PowerPoint Presentation</vt:lpstr>
      <vt:lpstr>What is a Medical Assistant?</vt:lpstr>
      <vt:lpstr>What Is a Credentialed Medical Assistant?</vt:lpstr>
      <vt:lpstr>Credentialed Medical Assistant Possess:</vt:lpstr>
      <vt:lpstr>Continuing Education Requirements </vt:lpstr>
      <vt:lpstr>So, What’s In It For Me as An Employer?</vt:lpstr>
      <vt:lpstr>CMA (AAMA): Depth, and Rigor</vt:lpstr>
      <vt:lpstr>Learn More About the AAMA</vt:lpstr>
      <vt:lpstr>Learn more about the (State) AAMA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Lisa Bell</dc:creator>
  <cp:lastModifiedBy>Miranda Sanks-Korenchan</cp:lastModifiedBy>
  <cp:revision>261</cp:revision>
  <cp:lastPrinted>2024-06-20T12:23:49Z</cp:lastPrinted>
  <dcterms:created xsi:type="dcterms:W3CDTF">2024-06-14T16:10:58Z</dcterms:created>
  <dcterms:modified xsi:type="dcterms:W3CDTF">2025-07-18T19:44:28Z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0x010100E52776ED6A61074684839F3774B9EDDC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_activity">
    <vt:lpwstr>{"FileActivityType":"9","FileActivityTimeStamp":"2025-04-23T15:14:54.160Z","FileActivityUsersOnPage":[{"DisplayName":"Donald A. Balasa","Id":"dbalasa@aama-ntl.org"},{"DisplayName":"Sharon Flynn","Id":"sflynn@aama-ntl.org"},{"DisplayName":"Donald A. Balasa","Id":"dbalasa@aama-ntl.org"}],"FileActivityNavigationId":null}</vt:lpwstr>
  </property>
  <property fmtid="{D5CDD505-2E9C-101B-9397-08002B2CF9AE}" pid="6" name="TriggerFlowInfo">
    <vt:lpwstr/>
  </property>
</Properties>
</file>